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Uncovering spending patterns, customer segments, and product preferences from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3,900 transactions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728" y="1645325"/>
            <a:ext cx="6530697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Business Recommendations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728" y="2509838"/>
            <a:ext cx="391239" cy="3912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86947" y="2576989"/>
            <a:ext cx="244578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286947" y="2983825"/>
            <a:ext cx="717232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Promote exclusive benefits to convert the 73% non-subscriber base.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728" y="3612833"/>
            <a:ext cx="391239" cy="3912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86947" y="3679984"/>
            <a:ext cx="244578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Loyalty Programs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286947" y="4086820"/>
            <a:ext cx="717232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Reward repeat buyers to accelerate movement into the "Loyal" segment.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728" y="4715828"/>
            <a:ext cx="391239" cy="3912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86947" y="4782979"/>
            <a:ext cx="264949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286947" y="5189815"/>
            <a:ext cx="717232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Balance sales boosts with margin control — 839 high spenders used discounts.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728" y="5818823"/>
            <a:ext cx="391239" cy="3912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86947" y="5885974"/>
            <a:ext cx="244578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286947" y="6292810"/>
            <a:ext cx="717232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Focus on Young Adults, high-revenue categories, and express-shipping users.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023" y="527685"/>
            <a:ext cx="4750832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 at a Glance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023" y="1539240"/>
            <a:ext cx="8360569" cy="47376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90842" y="3489008"/>
            <a:ext cx="4287917" cy="837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Key features include demographics, purchase details, and shopping behavior — from age and gender to discount usage and shipping type.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59023" y="6634996"/>
            <a:ext cx="4264581" cy="1066919"/>
          </a:xfrm>
          <a:prstGeom prst="roundRect">
            <a:avLst>
              <a:gd name="adj" fmla="val 26717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6667" y="6832640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3,900 Rows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56667" y="7224951"/>
            <a:ext cx="3869293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Transactions analyzed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5182791" y="6634996"/>
            <a:ext cx="4264581" cy="1066919"/>
          </a:xfrm>
          <a:prstGeom prst="roundRect">
            <a:avLst>
              <a:gd name="adj" fmla="val 26717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80434" y="6832640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18 Columns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380434" y="7224951"/>
            <a:ext cx="3869293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Features per record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9606558" y="6634996"/>
            <a:ext cx="4264700" cy="1066919"/>
          </a:xfrm>
          <a:prstGeom prst="roundRect">
            <a:avLst>
              <a:gd name="adj" fmla="val 26717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04202" y="6832640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37 Missing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9804202" y="7224951"/>
            <a:ext cx="3869412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Review Rating nulls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" y="1245632"/>
            <a:ext cx="5616297" cy="54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Preparation in Python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1505" y="1993463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1505" y="2267426"/>
            <a:ext cx="7920990" cy="2286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6" name="Text 3"/>
          <p:cNvSpPr/>
          <p:nvPr/>
        </p:nvSpPr>
        <p:spPr>
          <a:xfrm>
            <a:off x="611505" y="2400419"/>
            <a:ext cx="2184083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Load &amp; Explore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1505" y="2754035"/>
            <a:ext cx="7920990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Imported with 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; used 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and 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structure checks.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1505" y="3282315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1505" y="3556278"/>
            <a:ext cx="7920990" cy="2286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10" name="Text 7"/>
          <p:cNvSpPr/>
          <p:nvPr/>
        </p:nvSpPr>
        <p:spPr>
          <a:xfrm>
            <a:off x="611505" y="3689271"/>
            <a:ext cx="2184083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Clean &amp; Standardize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1505" y="4042886"/>
            <a:ext cx="7920990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Imputed missing Review Ratings with category median; renamed columns to snake_case.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1505" y="4555927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1505" y="4829889"/>
            <a:ext cx="7920990" cy="2286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4" name="Text 11"/>
          <p:cNvSpPr/>
          <p:nvPr/>
        </p:nvSpPr>
        <p:spPr>
          <a:xfrm>
            <a:off x="611505" y="4962882"/>
            <a:ext cx="2184083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1505" y="5316498"/>
            <a:ext cx="7920990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Created 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bins and 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; dropped redundant 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highlight>
                  <a:srgbClr val="E9DEC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promo_code_used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1505" y="5844778"/>
            <a:ext cx="174665" cy="21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1505" y="6118741"/>
            <a:ext cx="7920990" cy="2286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8" name="Text 15"/>
          <p:cNvSpPr/>
          <p:nvPr/>
        </p:nvSpPr>
        <p:spPr>
          <a:xfrm>
            <a:off x="611505" y="6251734"/>
            <a:ext cx="2184083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Load to PostgreSQL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1505" y="6605349"/>
            <a:ext cx="7920990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Connected Python to PostgreSQL and loaded the cleaned DataFrame for SQL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9232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 Analysis: Revenue &amp; Spending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469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050619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Male customers generated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vs. female customers 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— more than double the revenue contribution.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4507858"/>
            <a:ext cx="4205168" cy="35957"/>
          </a:xfrm>
          <a:prstGeom prst="rect">
            <a:avLst/>
          </a:prstGeom>
          <a:solidFill>
            <a:srgbClr val="403011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638943" y="4798933"/>
            <a:ext cx="4127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38943" y="5380077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used discounts yet still spent above the average purchase amount, signaling strong deal-driven engagement without margin collapse.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256"/>
            <a:ext cx="8416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Top-Rated Products &amp; Shipping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0011"/>
            <a:ext cx="3916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5 Products by Avg. Rating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599492"/>
            <a:ext cx="3008948" cy="876538"/>
          </a:xfrm>
          <a:prstGeom prst="roundRect">
            <a:avLst>
              <a:gd name="adj" fmla="val 38817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2856786"/>
            <a:ext cx="249435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🧤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Gloves — 3.86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4029551" y="2599492"/>
            <a:ext cx="3008948" cy="876538"/>
          </a:xfrm>
          <a:prstGeom prst="roundRect">
            <a:avLst>
              <a:gd name="adj" fmla="val 38817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286845" y="2856786"/>
            <a:ext cx="249435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👡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Sandals — 3.84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93790" y="3702844"/>
            <a:ext cx="3008948" cy="876538"/>
          </a:xfrm>
          <a:prstGeom prst="roundRect">
            <a:avLst>
              <a:gd name="adj" fmla="val 38817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51084" y="3960138"/>
            <a:ext cx="249435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👢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Boots — 3.82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4029551" y="3702844"/>
            <a:ext cx="3008948" cy="876538"/>
          </a:xfrm>
          <a:prstGeom prst="roundRect">
            <a:avLst>
              <a:gd name="adj" fmla="val 38817"/>
            </a:avLst>
          </a:prstGeom>
          <a:solidFill>
            <a:srgbClr val="F6EBD4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286845" y="3960138"/>
            <a:ext cx="249435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🎩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Hat — 3.80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4806196"/>
            <a:ext cx="6244709" cy="876538"/>
          </a:xfrm>
          <a:prstGeom prst="roundRect">
            <a:avLst>
              <a:gd name="adj" fmla="val 38817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51084" y="5063490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👗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Skirt — 3.78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1990011"/>
            <a:ext cx="3839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Shipping Type vs. Avg. Spend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99521" y="25711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Express shipping users spend slightly more, suggesting a higher-value customer segment worth targeting.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6193036"/>
            <a:ext cx="6407944" cy="1322189"/>
          </a:xfrm>
          <a:prstGeom prst="roundRect">
            <a:avLst>
              <a:gd name="adj" fmla="val 257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28224" y="6427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Standard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28224" y="691788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$58.46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avg. purchase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6193036"/>
            <a:ext cx="6408063" cy="1322189"/>
          </a:xfrm>
          <a:prstGeom prst="roundRect">
            <a:avLst>
              <a:gd name="adj" fmla="val 2573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62982" y="6427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Express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62982" y="691788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$60.48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avg. purchase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659011"/>
            <a:ext cx="8318897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Subscribers vs. Non-Subscribers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119" y="2278499"/>
            <a:ext cx="8333065" cy="44181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429833" y="6727150"/>
            <a:ext cx="217646" cy="217646"/>
          </a:xfrm>
          <a:prstGeom prst="roundRect">
            <a:avLst>
              <a:gd name="adj" fmla="val 8403"/>
            </a:avLst>
          </a:prstGeom>
          <a:solidFill>
            <a:srgbClr val="2D311B"/>
          </a:solidFill>
          <a:ln/>
        </p:spPr>
      </p:sp>
      <p:sp>
        <p:nvSpPr>
          <p:cNvPr id="5" name="Text 2"/>
          <p:cNvSpPr/>
          <p:nvPr/>
        </p:nvSpPr>
        <p:spPr>
          <a:xfrm>
            <a:off x="3708440" y="6727150"/>
            <a:ext cx="1143953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Subscribed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5004792" y="6727150"/>
            <a:ext cx="217646" cy="217646"/>
          </a:xfrm>
          <a:prstGeom prst="roundRect">
            <a:avLst>
              <a:gd name="adj" fmla="val 8403"/>
            </a:avLst>
          </a:prstGeom>
          <a:solidFill>
            <a:srgbClr val="859350"/>
          </a:solidFill>
          <a:ln/>
        </p:spPr>
      </p:sp>
      <p:sp>
        <p:nvSpPr>
          <p:cNvPr id="7" name="Text 4"/>
          <p:cNvSpPr/>
          <p:nvPr/>
        </p:nvSpPr>
        <p:spPr>
          <a:xfrm>
            <a:off x="5283398" y="6727150"/>
            <a:ext cx="1556504" cy="217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Not Subscribed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634061" y="186189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Findings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634061" y="2411016"/>
            <a:ext cx="424184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Only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27%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of customers are subscribers, yet both groups spend similarly (~$59–60 avg.).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34061" y="3670221"/>
            <a:ext cx="4241840" cy="1728073"/>
          </a:xfrm>
          <a:prstGeom prst="roundRect">
            <a:avLst>
              <a:gd name="adj" fmla="val 8466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9603581" y="3670221"/>
            <a:ext cx="121920" cy="1728073"/>
          </a:xfrm>
          <a:prstGeom prst="roundRect">
            <a:avLst>
              <a:gd name="adj" fmla="val 267907"/>
            </a:avLst>
          </a:prstGeom>
          <a:solidFill>
            <a:srgbClr val="626C3B"/>
          </a:solidFill>
          <a:ln/>
        </p:spPr>
      </p:sp>
      <p:sp>
        <p:nvSpPr>
          <p:cNvPr id="12" name="Text 9"/>
          <p:cNvSpPr/>
          <p:nvPr/>
        </p:nvSpPr>
        <p:spPr>
          <a:xfrm>
            <a:off x="9973628" y="3918347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Subscribers (1,053)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973628" y="4467463"/>
            <a:ext cx="3654147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$59.49 avg spend · $62,645 total revenue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9634061" y="5607248"/>
            <a:ext cx="4241840" cy="1728073"/>
          </a:xfrm>
          <a:prstGeom prst="roundRect">
            <a:avLst>
              <a:gd name="adj" fmla="val 8466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03581" y="5607248"/>
            <a:ext cx="121920" cy="1728073"/>
          </a:xfrm>
          <a:prstGeom prst="roundRect">
            <a:avLst>
              <a:gd name="adj" fmla="val 267907"/>
            </a:avLst>
          </a:prstGeom>
          <a:solidFill>
            <a:srgbClr val="83792E"/>
          </a:solidFill>
          <a:ln/>
        </p:spPr>
      </p:sp>
      <p:sp>
        <p:nvSpPr>
          <p:cNvPr id="16" name="Text 13"/>
          <p:cNvSpPr/>
          <p:nvPr/>
        </p:nvSpPr>
        <p:spPr>
          <a:xfrm>
            <a:off x="9973628" y="5855375"/>
            <a:ext cx="309717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Non-Subscribers (2,847)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9973628" y="6404491"/>
            <a:ext cx="3654147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$59.87 avg spend · $170,436 total revenue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083" y="1138357"/>
            <a:ext cx="7732633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Segmentation &amp; Loyalty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2083" y="2767965"/>
            <a:ext cx="2428161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3,116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6192083" y="3668316"/>
            <a:ext cx="242816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Loyal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92083" y="4090868"/>
            <a:ext cx="2428161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Customers with extensive purchase history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844201" y="2767965"/>
            <a:ext cx="2428280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701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8844201" y="3668316"/>
            <a:ext cx="242828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Returning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844201" y="4090868"/>
            <a:ext cx="2428280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Repeat buyers building toward loyalty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1496437" y="2767965"/>
            <a:ext cx="2428161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83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11496437" y="3668316"/>
            <a:ext cx="242816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New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1496437" y="4090868"/>
            <a:ext cx="2428161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First-time or early-stage customers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844201" y="5159097"/>
            <a:ext cx="2428280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958</a:t>
            </a:r>
            <a:endParaRPr lang="en-US" sz="5200" dirty="0"/>
          </a:p>
        </p:txBody>
      </p:sp>
      <p:sp>
        <p:nvSpPr>
          <p:cNvPr id="14" name="Text 11"/>
          <p:cNvSpPr/>
          <p:nvPr/>
        </p:nvSpPr>
        <p:spPr>
          <a:xfrm>
            <a:off x="8844201" y="6059448"/>
            <a:ext cx="242828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Repeat + Subscribed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844201" y="6482001"/>
            <a:ext cx="2428280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Buyers with &gt;5 purchases who subscribe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324"/>
            <a:ext cx="8347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Products &amp; Revenue by 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1078"/>
            <a:ext cx="35453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Products per Category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570559"/>
            <a:ext cx="4205168" cy="4718447"/>
          </a:xfrm>
          <a:prstGeom prst="roundRect">
            <a:avLst>
              <a:gd name="adj" fmla="val 809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578179"/>
            <a:ext cx="4189928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2721888"/>
            <a:ext cx="12184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Category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08077" y="2721888"/>
            <a:ext cx="7956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Top Item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3965019" y="2721888"/>
            <a:ext cx="799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Orders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591401"/>
            <a:ext cx="4189928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3735110"/>
            <a:ext cx="121848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708077" y="3735110"/>
            <a:ext cx="7956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Jewelry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965019" y="3735110"/>
            <a:ext cx="799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171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604623"/>
            <a:ext cx="4189928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748332"/>
            <a:ext cx="12184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2708077" y="4748332"/>
            <a:ext cx="7956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Blouse / Pants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965019" y="4748332"/>
            <a:ext cx="799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171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617845"/>
            <a:ext cx="4189928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5761553"/>
            <a:ext cx="12184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Footwear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2708077" y="5761553"/>
            <a:ext cx="7956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Sandals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3965019" y="5761553"/>
            <a:ext cx="799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160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6631067"/>
            <a:ext cx="4189928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343" y="6774775"/>
            <a:ext cx="12184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2708077" y="6774775"/>
            <a:ext cx="7956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Jacket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965019" y="6774775"/>
            <a:ext cx="799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163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5559981" y="2000726"/>
            <a:ext cx="2992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Age Group</a:t>
            </a:r>
            <a:endParaRPr lang="en-US" sz="2200" dirty="0"/>
          </a:p>
        </p:txBody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610207"/>
            <a:ext cx="8284131" cy="46390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Interactive Power BI dashboard visualizing subscription status, revenue by category, sales volume, and age-group breakdowns — with filters for gender, category, and shipping type.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2026-02-18T10:34:08Z</dcterms:created>
  <dcterms:modified xsi:type="dcterms:W3CDTF">2026-02-18T10:34:08Z</dcterms:modified>
</cp:coreProperties>
</file>